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58" r:id="rId4"/>
    <p:sldId id="259" r:id="rId5"/>
    <p:sldId id="257" r:id="rId6"/>
    <p:sldId id="261" r:id="rId7"/>
    <p:sldId id="260" r:id="rId8"/>
    <p:sldId id="262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50DB3CA-54BE-442E-B5F6-549A2031B511}">
          <p14:sldIdLst>
            <p14:sldId id="256"/>
            <p14:sldId id="277"/>
            <p14:sldId id="258"/>
            <p14:sldId id="259"/>
            <p14:sldId id="257"/>
            <p14:sldId id="261"/>
            <p14:sldId id="260"/>
            <p14:sldId id="262"/>
            <p14:sldId id="264"/>
            <p14:sldId id="263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8"/>
            <p14:sldId id="279"/>
            <p14:sldId id="2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28CC5-4137-4EE8-81AF-E83425649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33DC72-EB50-4547-A893-7007A106BE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A2F08-B987-4989-A8FE-CA09C2EDC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9E2A-D728-49D6-82ED-3BBDE2A0254B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7B58C-1FC7-4EE2-8012-5B8214BE9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76258-58AE-4CA1-A9C5-B17102BBC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565D-C4A8-48B4-81F2-043EEEAA7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945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6E1E6-452C-4E8F-AA54-B4FA440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C4F59C-01E3-4E3D-B109-283EBDF5A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F4A1B-2B46-42AF-BEC3-D696B84FD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9E2A-D728-49D6-82ED-3BBDE2A0254B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9C26F-AB56-41AD-A470-0CC888EDA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8166B-F1F2-41DF-858F-C9727EF77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565D-C4A8-48B4-81F2-043EEEAA7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95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CB22CC-3D1A-45E4-8F7D-96F7E0430A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42B41-4317-44DD-B74F-3CAD0323F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B2556-39E5-4881-B03E-CD2A3EED3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9E2A-D728-49D6-82ED-3BBDE2A0254B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64C8D-B331-4172-B4D1-52ECF5067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31360-A1CB-408A-8A08-CD1DAEF7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565D-C4A8-48B4-81F2-043EEEAA7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07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31F00-E771-4260-923B-4BBC4DB66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4DEBA-C421-47FE-BEC0-89F249B78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6C3E1-ABF7-42D6-8D66-CA0BFED59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9E2A-D728-49D6-82ED-3BBDE2A0254B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F6C47-5439-454C-B2AE-FB662FD64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EF45E-B131-4479-9D43-386197ADE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565D-C4A8-48B4-81F2-043EEEAA7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2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A56CE-2A0D-44B1-8C65-CEAE4894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F58AB-352E-4030-90AB-A50D3E17F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D6BB1-F9A0-4842-8CFE-A8305DE48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9E2A-D728-49D6-82ED-3BBDE2A0254B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34B3F-8528-4B34-B979-8997FBD58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CD2CF-E96F-4E36-8024-14E6F0BEE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565D-C4A8-48B4-81F2-043EEEAA7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33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13E25-E800-4AFE-BC50-EF8442A73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12A4D-20E8-44BD-B62E-5954F61E2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275CB-D577-4660-B4BB-4C4FF581A8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FF441-3C1A-48CF-9E3C-6CC47B37C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9E2A-D728-49D6-82ED-3BBDE2A0254B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B8620-F82A-4563-96EA-E9DA059F9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FF75C5-2C54-4CD8-8C3C-E6A5E95A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565D-C4A8-48B4-81F2-043EEEAA7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47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A367E-5E38-4F13-A8C5-C68AEB49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60D48-5140-478A-A79F-DF34201F7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6761EA-0DC5-4EB8-A575-860F48746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6B1D4C-B845-47A1-9DD7-610C7D17BB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772C20-7A06-435B-A8A5-E67753C0D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9F1D20-CB0D-4FB9-8450-8BC8CB9FF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9E2A-D728-49D6-82ED-3BBDE2A0254B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B90C65-5C51-4F72-BA84-DBD5ACBFD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5917DD-9393-4491-B75B-90A66250B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565D-C4A8-48B4-81F2-043EEEAA7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6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403BB-041A-49A5-9F38-DBAADF949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7CF9F-E239-4F42-951F-81310F045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9E2A-D728-49D6-82ED-3BBDE2A0254B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6E3E1-71AC-4DCF-869F-C6D25BC65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0E30D-BE25-4F9D-9AFC-7D521CAAD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565D-C4A8-48B4-81F2-043EEEAA7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77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FDAED5-A6FB-4FE3-9F3F-4AC99E190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9E2A-D728-49D6-82ED-3BBDE2A0254B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5301E8-98A8-4913-8A1A-39DF493E5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BB8A6-F32C-4933-8779-F2FD9E499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565D-C4A8-48B4-81F2-043EEEAA7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31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45BA4-C983-4D1F-A3F5-5565AE015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1131E-4BFA-47AC-8B8D-824CC6077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8D134-08F4-48A1-852C-2CC660110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6E91A-3B0D-49A1-9CCA-C165384C0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9E2A-D728-49D6-82ED-3BBDE2A0254B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6D5B2F-FE6C-40F9-A238-E12A54B88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32D9EA-2152-4B4E-A3BF-8023C3458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565D-C4A8-48B4-81F2-043EEEAA7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82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60C63-D3E1-4B87-B970-A13D81604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5B7037-F256-44D6-8EE6-481AAA4DA5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02F23-367D-4B0A-AFCE-C93E4C067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696B06-1361-4F93-8D8D-D6527E3E8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F9E2A-D728-49D6-82ED-3BBDE2A0254B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58BAD-B1F2-4F4D-A5D4-195AAEB64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DFCB7-2E2B-4315-BA4C-238C4D252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6565D-C4A8-48B4-81F2-043EEEAA7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63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7864ED-E3E7-4FA1-AE6D-CE2B5074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A1F5B-8914-4479-9FD7-78C5E13CC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681FD-6C5F-4A4A-92A8-53AF5DE9F5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F9E2A-D728-49D6-82ED-3BBDE2A0254B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1A919-2805-457A-AFB8-6808AE8DB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6329F-F997-4FD1-A564-2A8462179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6565D-C4A8-48B4-81F2-043EEEAA7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2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kzh.ru/pdf/2018_2_155-161.pdf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kzh.ru/pdf/2019_1_42-48.pdf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kzh.ru/pdf/2019_4_440-447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425BD-C1D6-4436-BE9C-67AE56F13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8988"/>
            <a:ext cx="9144000" cy="1058862"/>
          </a:xfrm>
        </p:spPr>
        <p:txBody>
          <a:bodyPr>
            <a:normAutofit/>
          </a:bodyPr>
          <a:lstStyle/>
          <a:p>
            <a:r>
              <a:rPr lang="ru-RU" dirty="0"/>
              <a:t>План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3C50A1-97E1-41E6-836F-B369BC9D686C}"/>
              </a:ext>
            </a:extLst>
          </p:cNvPr>
          <p:cNvSpPr txBox="1">
            <a:spLocks/>
          </p:cNvSpPr>
          <p:nvPr/>
        </p:nvSpPr>
        <p:spPr>
          <a:xfrm>
            <a:off x="1524000" y="2133600"/>
            <a:ext cx="9144000" cy="307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600" dirty="0"/>
              <a:t>Нет картинок:</a:t>
            </a:r>
          </a:p>
          <a:p>
            <a:pPr algn="l"/>
            <a:endParaRPr lang="en-US" sz="2600" dirty="0"/>
          </a:p>
          <a:p>
            <a:pPr marL="457200" indent="-457200" algn="l">
              <a:buFont typeface="Arial" panose="020B0604020202020204" pitchFamily="34" charset="0"/>
              <a:buAutoNum type="arabicParenR"/>
            </a:pPr>
            <a:r>
              <a:rPr lang="ru-RU" sz="2600" dirty="0"/>
              <a:t>Устройство для глухих (попытка);</a:t>
            </a:r>
          </a:p>
          <a:p>
            <a:pPr marL="457200" indent="-457200" algn="l">
              <a:buFont typeface="Arial" panose="020B0604020202020204" pitchFamily="34" charset="0"/>
              <a:buAutoNum type="arabicParenR"/>
            </a:pPr>
            <a:r>
              <a:rPr lang="ru-RU" sz="2600" dirty="0"/>
              <a:t>Дроны как пример работы с </a:t>
            </a:r>
            <a:r>
              <a:rPr lang="en-US" sz="2600" dirty="0"/>
              <a:t>FPGA</a:t>
            </a:r>
            <a:r>
              <a:rPr lang="ru-RU" sz="2600" dirty="0"/>
              <a:t> (</a:t>
            </a:r>
            <a:r>
              <a:rPr lang="en-US" sz="2600" dirty="0"/>
              <a:t>Fast Sense).</a:t>
            </a:r>
          </a:p>
          <a:p>
            <a:pPr marL="457200" indent="-457200" algn="l">
              <a:buFont typeface="Arial" panose="020B0604020202020204" pitchFamily="34" charset="0"/>
              <a:buAutoNum type="arabicParenR"/>
            </a:pPr>
            <a:r>
              <a:rPr lang="ru-RU" sz="2600" dirty="0"/>
              <a:t>ВНИИФТРИ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16522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574C-C123-4401-AD48-639C7E3A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за </a:t>
            </a:r>
            <a:r>
              <a:rPr lang="en-US" dirty="0"/>
              <a:t>SWEI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0BC633E-C715-4A0F-930D-3ADAD1CF9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5734138" cy="3928110"/>
          </a:xfrm>
        </p:spPr>
      </p:pic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637C4793-4DD1-429F-A4FE-476B99A2A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2002"/>
            <a:ext cx="5709791" cy="275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18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EDE3-E6E4-4223-865E-06FACDEE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получается</a:t>
            </a:r>
            <a:endParaRPr lang="en-US" dirty="0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949E25-D00B-4FC5-B415-1926AF4A7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762500" cy="38004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69D50-2907-4AF7-86F1-CE213063C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4762500" cy="3571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C1C8F3-E02C-49AD-AC41-1CB800960443}"/>
              </a:ext>
            </a:extLst>
          </p:cNvPr>
          <p:cNvSpPr txBox="1"/>
          <p:nvPr/>
        </p:nvSpPr>
        <p:spPr>
          <a:xfrm>
            <a:off x="1168215" y="5648960"/>
            <a:ext cx="4102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Бахнули в шарик 200 мкм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4B119A-E80D-4262-9FC1-BDA4974E1EA4}"/>
              </a:ext>
            </a:extLst>
          </p:cNvPr>
          <p:cNvSpPr txBox="1"/>
          <p:nvPr/>
        </p:nvSpPr>
        <p:spPr>
          <a:xfrm>
            <a:off x="6759600" y="5648960"/>
            <a:ext cx="3435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Бахнули рядом с ним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54220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02E45-CD3D-4FA7-BBEA-9E45D9B7B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Специальный </a:t>
            </a:r>
            <a:r>
              <a:rPr lang="en-US" dirty="0"/>
              <a:t>PML-like </a:t>
            </a:r>
            <a:r>
              <a:rPr lang="ru-RU" dirty="0"/>
              <a:t>материал для </a:t>
            </a:r>
            <a:r>
              <a:rPr lang="en-US" dirty="0"/>
              <a:t>Saint </a:t>
            </a:r>
            <a:r>
              <a:rPr lang="en-US" dirty="0" err="1"/>
              <a:t>Gobain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F156F7-8884-4044-B902-9FF410467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Метаматериал, чтобы поглотить 200 Гц в слое 10 см</a:t>
            </a:r>
          </a:p>
          <a:p>
            <a:r>
              <a:rPr lang="ru-RU" dirty="0"/>
              <a:t>Сложность: длина волны на 200 Гц в воздухе 340</a:t>
            </a:r>
            <a:r>
              <a:rPr lang="en-US" dirty="0"/>
              <a:t>/</a:t>
            </a:r>
            <a:r>
              <a:rPr lang="ru-RU" dirty="0"/>
              <a:t>200 = 1.7 м.</a:t>
            </a:r>
          </a:p>
          <a:p>
            <a:r>
              <a:rPr lang="ru-RU" dirty="0"/>
              <a:t>Надо было изобрести вязкие по давлению и по скорости элементы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6EF02-BB27-4975-8623-88CD21E86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775" y="3426857"/>
            <a:ext cx="4614792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38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5A56-F02E-4217-95AC-121451269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 построил </a:t>
            </a:r>
            <a:r>
              <a:rPr lang="ru-RU" dirty="0" err="1"/>
              <a:t>импедансную</a:t>
            </a:r>
            <a:r>
              <a:rPr lang="ru-RU" dirty="0"/>
              <a:t> трубу</a:t>
            </a:r>
            <a:endParaRPr lang="en-US" dirty="0"/>
          </a:p>
        </p:txBody>
      </p:sp>
      <p:pic>
        <p:nvPicPr>
          <p:cNvPr id="4" name="Content Placeholder 4" descr="A picture containing indoor, appliance, several&#10;&#10;Description automatically generated">
            <a:extLst>
              <a:ext uri="{FF2B5EF4-FFF2-40B4-BE49-F238E27FC236}">
                <a16:creationId xmlns:a16="http://schemas.microsoft.com/office/drawing/2014/main" id="{581395BC-AD36-464F-A6C6-C1DCCB0BD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92" y="2147021"/>
            <a:ext cx="11353615" cy="415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93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2407-D14A-4B4E-95D0-E8C9ACFF8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Сделал монопольный источник</a:t>
            </a:r>
            <a:endParaRPr lang="en-US" dirty="0"/>
          </a:p>
        </p:txBody>
      </p:sp>
      <p:pic>
        <p:nvPicPr>
          <p:cNvPr id="5" name="Picture 4" descr="A picture containing indoor, archery&#10;&#10;Description automatically generated">
            <a:extLst>
              <a:ext uri="{FF2B5EF4-FFF2-40B4-BE49-F238E27FC236}">
                <a16:creationId xmlns:a16="http://schemas.microsoft.com/office/drawing/2014/main" id="{125D8FDC-CFF1-4C5D-957F-6846F1B31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67" y="1690688"/>
            <a:ext cx="8746065" cy="491966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3E9E38C-6E48-4EC2-B778-69F4552F2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13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558C-ECC5-4F6B-B5E6-041422A72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(почти монопольный)</a:t>
            </a:r>
            <a:endParaRPr lang="en-US" dirty="0"/>
          </a:p>
        </p:txBody>
      </p:sp>
      <p:pic>
        <p:nvPicPr>
          <p:cNvPr id="7" name="Content Placeholder 4" descr="Chart, radar chart&#10;&#10;Description automatically generated">
            <a:extLst>
              <a:ext uri="{FF2B5EF4-FFF2-40B4-BE49-F238E27FC236}">
                <a16:creationId xmlns:a16="http://schemas.microsoft.com/office/drawing/2014/main" id="{780560F4-8DF9-4913-9689-18643F1BD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146" y="2046287"/>
            <a:ext cx="82497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1F6EC-AD9B-46C9-9E1E-385733A50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 с их помощью исследовал разные материалы</a:t>
            </a:r>
            <a:endParaRPr lang="en-US" dirty="0"/>
          </a:p>
        </p:txBody>
      </p:sp>
      <p:pic>
        <p:nvPicPr>
          <p:cNvPr id="5" name="Content Placeholder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FC8F3F77-B9F8-4117-8369-92E33F547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1" y="1832357"/>
            <a:ext cx="4485640" cy="2555112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5EA25D1-8CD2-4202-8921-7731F8E76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71141"/>
            <a:ext cx="4108450" cy="2556947"/>
          </a:xfrm>
          <a:prstGeom prst="rect">
            <a:avLst/>
          </a:prstGeom>
        </p:spPr>
      </p:pic>
      <p:pic>
        <p:nvPicPr>
          <p:cNvPr id="11" name="Picture 10" descr="Chart, line chart, histogram&#10;&#10;Description automatically generated">
            <a:extLst>
              <a:ext uri="{FF2B5EF4-FFF2-40B4-BE49-F238E27FC236}">
                <a16:creationId xmlns:a16="http://schemas.microsoft.com/office/drawing/2014/main" id="{879BEB9C-0AF8-45D7-8C4A-FA72BA26E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310" y="4103804"/>
            <a:ext cx="4240530" cy="265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14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9F2FB-12DC-469A-951D-B0404BA22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Мишлен Япония</a:t>
            </a:r>
            <a:endParaRPr lang="en-US" dirty="0"/>
          </a:p>
        </p:txBody>
      </p:sp>
      <p:pic>
        <p:nvPicPr>
          <p:cNvPr id="4" name="Picture 2" descr="C:\Users\H5X0774\Documents\Work\Reports\Flaps\ppt_img\tire.png">
            <a:extLst>
              <a:ext uri="{FF2B5EF4-FFF2-40B4-BE49-F238E27FC236}">
                <a16:creationId xmlns:a16="http://schemas.microsoft.com/office/drawing/2014/main" id="{3539239A-55C8-49D2-AB03-22CCB35BF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996284"/>
            <a:ext cx="2865438" cy="286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2ABBC1-902A-4A47-AD0F-77E0B938ABB3}"/>
              </a:ext>
            </a:extLst>
          </p:cNvPr>
          <p:cNvSpPr txBox="1"/>
          <p:nvPr/>
        </p:nvSpPr>
        <p:spPr>
          <a:xfrm>
            <a:off x="5052969" y="3044280"/>
            <a:ext cx="6335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=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F0C1E-1647-4D74-B068-A2C68617D0D0}"/>
                  </a:ext>
                </a:extLst>
              </p:cNvPr>
              <p:cNvSpPr txBox="1"/>
              <p:nvPr/>
            </p:nvSpPr>
            <p:spPr>
              <a:xfrm>
                <a:off x="6302382" y="4600894"/>
                <a:ext cx="2257413" cy="1142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/>
                            </a:rPr>
                            <m:t>𝑐𝑎𝑣</m:t>
                          </m:r>
                        </m:sub>
                      </m:sSub>
                      <m:r>
                        <a:rPr lang="en-US" sz="4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/>
                            </a:rPr>
                            <m:t>𝑐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/>
                            </a:rPr>
                            <m:t>𝐿</m:t>
                          </m:r>
                        </m:den>
                      </m:f>
                      <m:r>
                        <a:rPr lang="en-US" sz="4000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F0C1E-1647-4D74-B068-A2C68617D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82" y="4600894"/>
                <a:ext cx="2257413" cy="11423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3" descr="C:\Users\H5X0774\Documents\Work\Reports\Flaps\ppt_img\waveguide.png">
            <a:extLst>
              <a:ext uri="{FF2B5EF4-FFF2-40B4-BE49-F238E27FC236}">
                <a16:creationId xmlns:a16="http://schemas.microsoft.com/office/drawing/2014/main" id="{3589C342-581C-4E34-B0C7-FEC60C487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51" y="3200400"/>
            <a:ext cx="491807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959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581E-2EC6-488E-A801-ADD18767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Пластинка это резонатор</a:t>
            </a:r>
            <a:endParaRPr lang="en-US" dirty="0"/>
          </a:p>
        </p:txBody>
      </p:sp>
      <p:pic>
        <p:nvPicPr>
          <p:cNvPr id="4" name="Picture 2" descr="C:\Users\H5X0774\Documents\Work\Reports\Flaps\ppt_img\flap.png">
            <a:extLst>
              <a:ext uri="{FF2B5EF4-FFF2-40B4-BE49-F238E27FC236}">
                <a16:creationId xmlns:a16="http://schemas.microsoft.com/office/drawing/2014/main" id="{47433057-4EFF-4CAC-8E43-028485163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471" y="1939894"/>
            <a:ext cx="8280092" cy="27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E905BB-8881-49CA-8F4A-A438177035A4}"/>
                  </a:ext>
                </a:extLst>
              </p:cNvPr>
              <p:cNvSpPr txBox="1"/>
              <p:nvPr/>
            </p:nvSpPr>
            <p:spPr>
              <a:xfrm>
                <a:off x="5705475" y="4286250"/>
                <a:ext cx="7157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E905BB-8881-49CA-8F4A-A43817703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475" y="4286250"/>
                <a:ext cx="71570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41662A-B593-4C68-A86F-B42919280D26}"/>
                  </a:ext>
                </a:extLst>
              </p:cNvPr>
              <p:cNvSpPr txBox="1"/>
              <p:nvPr/>
            </p:nvSpPr>
            <p:spPr>
              <a:xfrm>
                <a:off x="7351966" y="4286250"/>
                <a:ext cx="7264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41662A-B593-4C68-A86F-B42919280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966" y="4286250"/>
                <a:ext cx="726416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387BF6-AEBD-4FC9-8717-C8DFB651F238}"/>
                  </a:ext>
                </a:extLst>
              </p:cNvPr>
              <p:cNvSpPr txBox="1"/>
              <p:nvPr/>
            </p:nvSpPr>
            <p:spPr>
              <a:xfrm>
                <a:off x="8982075" y="4286250"/>
                <a:ext cx="72641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387BF6-AEBD-4FC9-8717-C8DFB651F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075" y="4286250"/>
                <a:ext cx="72641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ED153A-F8AF-4E8D-817C-A7F9037D4487}"/>
                  </a:ext>
                </a:extLst>
              </p:cNvPr>
              <p:cNvSpPr txBox="1"/>
              <p:nvPr/>
            </p:nvSpPr>
            <p:spPr>
              <a:xfrm>
                <a:off x="5172075" y="5276850"/>
                <a:ext cx="1514774" cy="1460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𝑓</m:t>
                      </m:r>
                      <m:r>
                        <a:rPr lang="en-US" sz="2400" b="0" i="1" smtClean="0">
                          <a:latin typeface="Cambria Math"/>
                        </a:rPr>
                        <m:t>~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h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/>
                                </a:rPr>
                                <m:t>𝐺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/>
                                </a:rPr>
                                <m:t>𝜌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ED153A-F8AF-4E8D-817C-A7F9037D4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075" y="5276850"/>
                <a:ext cx="1514774" cy="14605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0450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A30C5-962A-4013-A4DB-4815305ED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1) Настраивал пластинку на резонансную частоту</a:t>
            </a:r>
            <a:endParaRPr lang="en-US" dirty="0"/>
          </a:p>
        </p:txBody>
      </p:sp>
      <p:pic>
        <p:nvPicPr>
          <p:cNvPr id="4" name="Picture 2" descr="C:\Users\H5X0774\Documents\Work\Reports\Flaps\ppt_img\vibro_scheme.png">
            <a:extLst>
              <a:ext uri="{FF2B5EF4-FFF2-40B4-BE49-F238E27FC236}">
                <a16:creationId xmlns:a16="http://schemas.microsoft.com/office/drawing/2014/main" id="{71E9FD62-7E16-4B75-A0DB-EBA6D4F27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444" y="2867025"/>
            <a:ext cx="8393112" cy="165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2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30163910-718B-4974-BFC4-69E02A5C09BD}"/>
              </a:ext>
            </a:extLst>
          </p:cNvPr>
          <p:cNvSpPr txBox="1">
            <a:spLocks/>
          </p:cNvSpPr>
          <p:nvPr/>
        </p:nvSpPr>
        <p:spPr>
          <a:xfrm>
            <a:off x="1524000" y="2162175"/>
            <a:ext cx="9144000" cy="30765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Есть картинки:</a:t>
            </a:r>
          </a:p>
          <a:p>
            <a:pPr marL="457200" indent="-457200">
              <a:buFont typeface="Arial" panose="020B0604020202020204" pitchFamily="34" charset="0"/>
              <a:buAutoNum type="arabicParenR"/>
            </a:pPr>
            <a:endParaRPr lang="ru-RU" dirty="0"/>
          </a:p>
          <a:p>
            <a:pPr marL="457200" indent="-457200">
              <a:buFont typeface="Arial" panose="020B0604020202020204" pitchFamily="34" charset="0"/>
              <a:buAutoNum type="arabicParenR"/>
            </a:pPr>
            <a:r>
              <a:rPr lang="ru-RU" dirty="0"/>
              <a:t>Диплом (</a:t>
            </a:r>
            <a:r>
              <a:rPr lang="ru-RU" dirty="0" err="1"/>
              <a:t>квазистатика</a:t>
            </a:r>
            <a:r>
              <a:rPr lang="ru-RU" dirty="0"/>
              <a:t> + </a:t>
            </a:r>
            <a:r>
              <a:rPr lang="en-US" dirty="0"/>
              <a:t>SWEI);</a:t>
            </a:r>
          </a:p>
          <a:p>
            <a:pPr marL="457200" indent="-457200">
              <a:buFont typeface="Arial" panose="020B0604020202020204" pitchFamily="34" charset="0"/>
              <a:buAutoNum type="arabicParenR"/>
            </a:pPr>
            <a:r>
              <a:rPr lang="en-US" dirty="0"/>
              <a:t>Saint </a:t>
            </a:r>
            <a:r>
              <a:rPr lang="en-US" dirty="0" err="1"/>
              <a:t>Gobain</a:t>
            </a:r>
            <a:r>
              <a:rPr lang="en-US" dirty="0"/>
              <a:t> (</a:t>
            </a:r>
            <a:r>
              <a:rPr lang="ru-RU" dirty="0"/>
              <a:t>испытания в трубе, монопольный источник, специальный материал – см. отчеты);</a:t>
            </a:r>
          </a:p>
          <a:p>
            <a:pPr marL="457200" indent="-457200">
              <a:buFont typeface="Arial" panose="020B0604020202020204" pitchFamily="34" charset="0"/>
              <a:buAutoNum type="arabicParenR"/>
            </a:pPr>
            <a:r>
              <a:rPr lang="ru-RU" dirty="0"/>
              <a:t>Мишлен (пластинки, испытания в шине);</a:t>
            </a:r>
          </a:p>
          <a:p>
            <a:pPr marL="457200" indent="-457200">
              <a:buFont typeface="Arial" panose="020B0604020202020204" pitchFamily="34" charset="0"/>
              <a:buAutoNum type="arabicParenR"/>
            </a:pPr>
            <a:r>
              <a:rPr lang="ru-RU" dirty="0"/>
              <a:t>Три статьи в аспирантуре;</a:t>
            </a:r>
          </a:p>
          <a:p>
            <a:pPr marL="457200" indent="-457200">
              <a:buFont typeface="Arial" panose="020B0604020202020204" pitchFamily="34" charset="0"/>
              <a:buAutoNum type="arabicParenR"/>
            </a:pPr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DB7DDE2-317F-4E14-AC16-13092838D644}"/>
              </a:ext>
            </a:extLst>
          </p:cNvPr>
          <p:cNvSpPr txBox="1">
            <a:spLocks/>
          </p:cNvSpPr>
          <p:nvPr/>
        </p:nvSpPr>
        <p:spPr>
          <a:xfrm>
            <a:off x="1524000" y="865188"/>
            <a:ext cx="9144000" cy="1058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000" dirty="0"/>
              <a:t>План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986639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EB4E-235A-4B84-A595-AF07850EE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2) В </a:t>
            </a:r>
            <a:r>
              <a:rPr lang="ru-RU" dirty="0" err="1"/>
              <a:t>импедансной</a:t>
            </a:r>
            <a:r>
              <a:rPr lang="ru-RU" dirty="0"/>
              <a:t> трубе проверял, что она поглощает на этой частоте</a:t>
            </a:r>
            <a:endParaRPr lang="en-US" dirty="0"/>
          </a:p>
        </p:txBody>
      </p:sp>
      <p:pic>
        <p:nvPicPr>
          <p:cNvPr id="4" name="Picture 2" descr="C:\Users\H5X0774\Documents\Work\Reports\Flaps\ppt_img\imp_tube.png">
            <a:extLst>
              <a:ext uri="{FF2B5EF4-FFF2-40B4-BE49-F238E27FC236}">
                <a16:creationId xmlns:a16="http://schemas.microsoft.com/office/drawing/2014/main" id="{4943C3AD-E803-4805-AC0B-3AC45B063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098280"/>
            <a:ext cx="4125913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H5X0774\Documents\Work\Reports\img\goodplates.jpg">
            <a:extLst>
              <a:ext uri="{FF2B5EF4-FFF2-40B4-BE49-F238E27FC236}">
                <a16:creationId xmlns:a16="http://schemas.microsoft.com/office/drawing/2014/main" id="{E169D9DC-27BF-4929-A924-E029A2F55AF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038292"/>
            <a:ext cx="6400800" cy="34545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0607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DBB07-B28D-470A-A416-4C640C95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3) Испытывал в шине</a:t>
            </a:r>
            <a:endParaRPr lang="en-US" dirty="0"/>
          </a:p>
        </p:txBody>
      </p:sp>
      <p:pic>
        <p:nvPicPr>
          <p:cNvPr id="4" name="Picture 2" descr="C:\Users\H5X0774\Documents\Work\Reports\img\tire_to_hammer.JPG">
            <a:extLst>
              <a:ext uri="{FF2B5EF4-FFF2-40B4-BE49-F238E27FC236}">
                <a16:creationId xmlns:a16="http://schemas.microsoft.com/office/drawing/2014/main" id="{F2DF8944-7A9D-435F-8556-B0B7BC0C7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393" y="2447924"/>
            <a:ext cx="2550367" cy="253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5X0774\Documents\Work\Reports\Flaps\ppt_img\cavity_mode.jpg">
            <a:extLst>
              <a:ext uri="{FF2B5EF4-FFF2-40B4-BE49-F238E27FC236}">
                <a16:creationId xmlns:a16="http://schemas.microsoft.com/office/drawing/2014/main" id="{E8B1E83F-8EAD-452F-AF37-5FCF19049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2371725"/>
            <a:ext cx="6553200" cy="299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22601C-AB30-4915-A537-BBC4E54C7D74}"/>
                  </a:ext>
                </a:extLst>
              </p:cNvPr>
              <p:cNvSpPr txBox="1"/>
              <p:nvPr/>
            </p:nvSpPr>
            <p:spPr>
              <a:xfrm>
                <a:off x="6456379" y="5535394"/>
                <a:ext cx="252255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/>
                      </a:rPr>
                      <m:t>𝑓</m:t>
                    </m:r>
                    <m:r>
                      <a:rPr lang="en-US" sz="3600" b="0" i="1" smtClean="0">
                        <a:latin typeface="Cambria Math"/>
                      </a:rPr>
                      <m:t>=227 </m:t>
                    </m:r>
                  </m:oMath>
                </a14:m>
                <a:r>
                  <a:rPr lang="en-US" sz="3600" dirty="0"/>
                  <a:t>Hz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22601C-AB30-4915-A537-BBC4E54C7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379" y="5535394"/>
                <a:ext cx="2522550" cy="646331"/>
              </a:xfrm>
              <a:prstGeom prst="rect">
                <a:avLst/>
              </a:prstGeom>
              <a:blipFill>
                <a:blip r:embed="rId4"/>
                <a:stretch>
                  <a:fillRect t="-14151" r="-1449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E05F313-3589-40F0-BD0F-E8F17C7A7B18}"/>
              </a:ext>
            </a:extLst>
          </p:cNvPr>
          <p:cNvSpPr txBox="1"/>
          <p:nvPr/>
        </p:nvSpPr>
        <p:spPr>
          <a:xfrm>
            <a:off x="2216608" y="2078592"/>
            <a:ext cx="195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MiT</a:t>
            </a:r>
            <a:r>
              <a:rPr lang="en-US" dirty="0"/>
              <a:t> hammering</a:t>
            </a:r>
          </a:p>
        </p:txBody>
      </p:sp>
    </p:spTree>
    <p:extLst>
      <p:ext uri="{BB962C8B-B14F-4D97-AF65-F5344CB8AC3E}">
        <p14:creationId xmlns:p14="http://schemas.microsoft.com/office/powerpoint/2010/main" val="3767932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F78D0-3818-4254-B150-5269F522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Смотрел, </a:t>
            </a:r>
            <a:r>
              <a:rPr lang="ru-RU" dirty="0"/>
              <a:t>как меняется поглощение с увеличением числа пластинок</a:t>
            </a:r>
            <a:endParaRPr lang="en-US" dirty="0"/>
          </a:p>
        </p:txBody>
      </p:sp>
      <p:pic>
        <p:nvPicPr>
          <p:cNvPr id="4" name="Picture 2" descr="C:\Users\H5X0774\Documents\Work\Reports\img\cavity_mode.jpg">
            <a:extLst>
              <a:ext uri="{FF2B5EF4-FFF2-40B4-BE49-F238E27FC236}">
                <a16:creationId xmlns:a16="http://schemas.microsoft.com/office/drawing/2014/main" id="{02288177-72EB-4830-AE61-CF73E180C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49" y="2101850"/>
            <a:ext cx="7886701" cy="385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213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90741-C0F4-4560-8A38-37D2B62A1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Аспирантура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C27B-B031-4467-9DEE-C8C2B9611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Статья про то, как с помощью моего монопольного источника можно мерять характеристики поглощающих материалов: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http://www.akzh.ru/pdf/2018_2_155-161.pdf</a:t>
            </a:r>
            <a:endParaRPr lang="ru-RU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848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C62CE-5F22-43DC-87F6-4508C2FAF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Аспирантура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86E19-C4B7-4371-87B4-4DD1C7EB9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Статья про то, как можно исследовать воздушную струю широкополосным сигналом: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http://www.akzh.ru/pdf/2019_1_42-48.pdf</a:t>
            </a:r>
            <a:endParaRPr lang="ru-RU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66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7FFF-5305-42BB-80A4-1BBD87066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Аспирантура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4103C-E00C-4071-BC0A-B1F4128F1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Статья про дифракцию на конусе:</a:t>
            </a:r>
          </a:p>
          <a:p>
            <a:r>
              <a:rPr lang="en-US" dirty="0">
                <a:hlinkClick r:id="rId2"/>
              </a:rPr>
              <a:t>http://www.akzh.ru/pdf/2019_4_440-447.pdf</a:t>
            </a:r>
            <a:endParaRPr lang="ru-RU" dirty="0"/>
          </a:p>
          <a:p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21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62DDC-0D4F-4E69-911E-B1D704E55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Дипломная работа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33859-1F6B-4EB1-A1D8-FA2CC78FD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  <a:p>
            <a:pPr marL="0" indent="0">
              <a:buNone/>
            </a:pPr>
            <a:r>
              <a:rPr lang="ru-RU" dirty="0"/>
              <a:t>Ультразвуковая </a:t>
            </a:r>
            <a:r>
              <a:rPr lang="ru-RU" dirty="0" err="1"/>
              <a:t>эластография</a:t>
            </a:r>
            <a:r>
              <a:rPr lang="ru-RU" dirty="0"/>
              <a:t>: </a:t>
            </a:r>
          </a:p>
          <a:p>
            <a:pPr marL="514350" indent="-514350">
              <a:buAutoNum type="arabicParenR"/>
            </a:pPr>
            <a:r>
              <a:rPr lang="ru-RU" dirty="0"/>
              <a:t>квазистатическая;</a:t>
            </a:r>
          </a:p>
          <a:p>
            <a:pPr marL="514350" indent="-514350">
              <a:buAutoNum type="arabicParenR"/>
            </a:pPr>
            <a:r>
              <a:rPr lang="en-US" dirty="0"/>
              <a:t>Shear Wave Elasticity Imaging;</a:t>
            </a:r>
          </a:p>
        </p:txBody>
      </p:sp>
    </p:spTree>
    <p:extLst>
      <p:ext uri="{BB962C8B-B14F-4D97-AF65-F5344CB8AC3E}">
        <p14:creationId xmlns:p14="http://schemas.microsoft.com/office/powerpoint/2010/main" val="2723909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FE6AA-47C7-44CB-B881-5B6D734C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Профит</a:t>
            </a:r>
            <a:endParaRPr lang="en-US" dirty="0"/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8529D07A-2513-446E-90F2-1375F3594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851" y="365125"/>
            <a:ext cx="7351370" cy="3587115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EF8CE97-3456-4B7D-9A03-0FB6FC642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12" y="3667065"/>
            <a:ext cx="5853907" cy="329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36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85E8-6D57-4D99-B7EF-0E5B5A6DA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Представление среды</a:t>
            </a: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E9FD417-B8AC-4FEB-B8C5-0ECE5F8E3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181" y="1517967"/>
            <a:ext cx="5949638" cy="4720908"/>
          </a:xfrm>
        </p:spPr>
      </p:pic>
    </p:spTree>
    <p:extLst>
      <p:ext uri="{BB962C8B-B14F-4D97-AF65-F5344CB8AC3E}">
        <p14:creationId xmlns:p14="http://schemas.microsoft.com/office/powerpoint/2010/main" val="3061557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D09F-651E-47E5-998D-F19EFCC4E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делать </a:t>
            </a:r>
            <a:r>
              <a:rPr lang="ru-RU" dirty="0" err="1"/>
              <a:t>квазистатику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F72E935-2073-4DB2-AC1B-24F6F7395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322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83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64B4-4992-4332-9CFE-061C4014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чем пробовали</a:t>
            </a:r>
            <a:endParaRPr lang="en-US" dirty="0"/>
          </a:p>
        </p:txBody>
      </p:sp>
      <p:pic>
        <p:nvPicPr>
          <p:cNvPr id="6" name="Picture 5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244E84CB-47A2-480D-91BE-5078F897B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890" y="1690688"/>
            <a:ext cx="5608030" cy="47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00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A2F3-9109-4B94-BB1A-5C4EEC17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получилось</a:t>
            </a:r>
            <a:endParaRPr lang="en-US" dirty="0"/>
          </a:p>
        </p:txBody>
      </p:sp>
      <p:pic>
        <p:nvPicPr>
          <p:cNvPr id="11" name="Picture 10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6AF82EB-D713-44DE-9173-602233047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645" y="1924841"/>
            <a:ext cx="5994398" cy="4495799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9787F9B5-54E5-4287-94A0-6F2C91B26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8165"/>
            <a:ext cx="4872470" cy="420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41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8454-2DFA-434F-A651-F0968CE3E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получилось 2</a:t>
            </a: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1C83CC6-3598-406F-B19B-AE985B734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" y="1852613"/>
            <a:ext cx="5308600" cy="4392790"/>
          </a:xfrm>
          <a:prstGeom prst="rect">
            <a:avLst/>
          </a:prstGeom>
        </p:spPr>
      </p:pic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01FA6F5-F07C-4DC8-9F73-DEBF1C6D4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057" y="1852613"/>
            <a:ext cx="5994399" cy="4495799"/>
          </a:xfrm>
        </p:spPr>
      </p:pic>
    </p:spTree>
    <p:extLst>
      <p:ext uri="{BB962C8B-B14F-4D97-AF65-F5344CB8AC3E}">
        <p14:creationId xmlns:p14="http://schemas.microsoft.com/office/powerpoint/2010/main" val="1759818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293</Words>
  <Application>Microsoft Office PowerPoint</Application>
  <PresentationFormat>Widescreen</PresentationFormat>
  <Paragraphs>59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План</vt:lpstr>
      <vt:lpstr>PowerPoint Presentation</vt:lpstr>
      <vt:lpstr>Дипломная работа</vt:lpstr>
      <vt:lpstr>Профит</vt:lpstr>
      <vt:lpstr>Представление среды</vt:lpstr>
      <vt:lpstr>Как делать квазистатику</vt:lpstr>
      <vt:lpstr>На чем пробовали</vt:lpstr>
      <vt:lpstr>Что получилось</vt:lpstr>
      <vt:lpstr>Что получилось 2</vt:lpstr>
      <vt:lpstr>Что за SWEI</vt:lpstr>
      <vt:lpstr>Что получается</vt:lpstr>
      <vt:lpstr>Специальный PML-like материал для Saint Gobain</vt:lpstr>
      <vt:lpstr>Я построил импедансную трубу</vt:lpstr>
      <vt:lpstr>Сделал монопольный источник</vt:lpstr>
      <vt:lpstr>(почти монопольный)</vt:lpstr>
      <vt:lpstr>И с их помощью исследовал разные материалы</vt:lpstr>
      <vt:lpstr>Мишлен Япония</vt:lpstr>
      <vt:lpstr>Пластинка это резонатор</vt:lpstr>
      <vt:lpstr>1) Настраивал пластинку на резонансную частоту</vt:lpstr>
      <vt:lpstr>2) В импедансной трубе проверял, что она поглощает на этой частоте</vt:lpstr>
      <vt:lpstr>3) Испытывал в шине</vt:lpstr>
      <vt:lpstr>Смотрел, как меняется поглощение с увеличением числа пластинок</vt:lpstr>
      <vt:lpstr>Аспирантура</vt:lpstr>
      <vt:lpstr>Аспирантура</vt:lpstr>
      <vt:lpstr>Аспирантура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Примерный план</dc:title>
  <dc:creator>Artem Belous</dc:creator>
  <cp:lastModifiedBy>Artem Belous</cp:lastModifiedBy>
  <cp:revision>14</cp:revision>
  <dcterms:created xsi:type="dcterms:W3CDTF">2021-02-21T07:30:34Z</dcterms:created>
  <dcterms:modified xsi:type="dcterms:W3CDTF">2021-02-21T12:17:36Z</dcterms:modified>
</cp:coreProperties>
</file>